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B7C943-FA99-48A6-8BC5-7F85FA567D2A}" v="345" dt="2024-02-04T11:16:28.0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26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den Price" userId="15062c76-532b-4300-ba74-275123e1ec7e" providerId="ADAL" clId="{6DB7C943-FA99-48A6-8BC5-7F85FA567D2A}"/>
    <pc:docChg chg="custSel modSld">
      <pc:chgData name="Aiden Price" userId="15062c76-532b-4300-ba74-275123e1ec7e" providerId="ADAL" clId="{6DB7C943-FA99-48A6-8BC5-7F85FA567D2A}" dt="2024-02-04T11:16:28.050" v="444" actId="1076"/>
      <pc:docMkLst>
        <pc:docMk/>
      </pc:docMkLst>
      <pc:sldChg chg="addSp modSp mod">
        <pc:chgData name="Aiden Price" userId="15062c76-532b-4300-ba74-275123e1ec7e" providerId="ADAL" clId="{6DB7C943-FA99-48A6-8BC5-7F85FA567D2A}" dt="2024-02-04T11:11:02.246" v="20" actId="1076"/>
        <pc:sldMkLst>
          <pc:docMk/>
          <pc:sldMk cId="109651393" sldId="256"/>
        </pc:sldMkLst>
        <pc:spChg chg="add mod">
          <ac:chgData name="Aiden Price" userId="15062c76-532b-4300-ba74-275123e1ec7e" providerId="ADAL" clId="{6DB7C943-FA99-48A6-8BC5-7F85FA567D2A}" dt="2024-02-04T11:11:02.246" v="20" actId="1076"/>
          <ac:spMkLst>
            <pc:docMk/>
            <pc:sldMk cId="109651393" sldId="256"/>
            <ac:spMk id="27" creationId="{C25F9712-2D5F-F25D-EC82-C13C52A79E7B}"/>
          </ac:spMkLst>
        </pc:spChg>
      </pc:sldChg>
      <pc:sldChg chg="modSp mod">
        <pc:chgData name="Aiden Price" userId="15062c76-532b-4300-ba74-275123e1ec7e" providerId="ADAL" clId="{6DB7C943-FA99-48A6-8BC5-7F85FA567D2A}" dt="2024-02-04T11:11:31.220" v="39" actId="1076"/>
        <pc:sldMkLst>
          <pc:docMk/>
          <pc:sldMk cId="2112926392" sldId="259"/>
        </pc:sldMkLst>
        <pc:spChg chg="mod">
          <ac:chgData name="Aiden Price" userId="15062c76-532b-4300-ba74-275123e1ec7e" providerId="ADAL" clId="{6DB7C943-FA99-48A6-8BC5-7F85FA567D2A}" dt="2024-02-04T11:11:31.220" v="39" actId="1076"/>
          <ac:spMkLst>
            <pc:docMk/>
            <pc:sldMk cId="2112926392" sldId="259"/>
            <ac:spMk id="22" creationId="{1A489FCD-97B4-3D81-8CF0-A013F1F4F2F0}"/>
          </ac:spMkLst>
        </pc:spChg>
      </pc:sldChg>
      <pc:sldChg chg="addSp delSp modSp mod delAnim modAnim">
        <pc:chgData name="Aiden Price" userId="15062c76-532b-4300-ba74-275123e1ec7e" providerId="ADAL" clId="{6DB7C943-FA99-48A6-8BC5-7F85FA567D2A}" dt="2024-02-04T11:14:38.672" v="255" actId="20577"/>
        <pc:sldMkLst>
          <pc:docMk/>
          <pc:sldMk cId="3562151204" sldId="261"/>
        </pc:sldMkLst>
        <pc:spChg chg="mod">
          <ac:chgData name="Aiden Price" userId="15062c76-532b-4300-ba74-275123e1ec7e" providerId="ADAL" clId="{6DB7C943-FA99-48A6-8BC5-7F85FA567D2A}" dt="2024-02-04T11:14:24.208" v="211" actId="1037"/>
          <ac:spMkLst>
            <pc:docMk/>
            <pc:sldMk cId="3562151204" sldId="261"/>
            <ac:spMk id="19" creationId="{84BF98DC-D874-3EC6-F086-22E91AF54AF6}"/>
          </ac:spMkLst>
        </pc:spChg>
        <pc:spChg chg="mod">
          <ac:chgData name="Aiden Price" userId="15062c76-532b-4300-ba74-275123e1ec7e" providerId="ADAL" clId="{6DB7C943-FA99-48A6-8BC5-7F85FA567D2A}" dt="2024-02-04T11:14:24.208" v="211" actId="1037"/>
          <ac:spMkLst>
            <pc:docMk/>
            <pc:sldMk cId="3562151204" sldId="261"/>
            <ac:spMk id="21" creationId="{2D702C5E-399A-EB05-34C6-C1D39939368B}"/>
          </ac:spMkLst>
        </pc:spChg>
        <pc:spChg chg="add mod">
          <ac:chgData name="Aiden Price" userId="15062c76-532b-4300-ba74-275123e1ec7e" providerId="ADAL" clId="{6DB7C943-FA99-48A6-8BC5-7F85FA567D2A}" dt="2024-02-04T11:13:41.437" v="160" actId="20577"/>
          <ac:spMkLst>
            <pc:docMk/>
            <pc:sldMk cId="3562151204" sldId="261"/>
            <ac:spMk id="28" creationId="{70662581-A20E-8D67-57E6-7AE4E2D710D3}"/>
          </ac:spMkLst>
        </pc:spChg>
        <pc:spChg chg="add del mod">
          <ac:chgData name="Aiden Price" userId="15062c76-532b-4300-ba74-275123e1ec7e" providerId="ADAL" clId="{6DB7C943-FA99-48A6-8BC5-7F85FA567D2A}" dt="2024-02-04T11:13:16.603" v="128" actId="478"/>
          <ac:spMkLst>
            <pc:docMk/>
            <pc:sldMk cId="3562151204" sldId="261"/>
            <ac:spMk id="29" creationId="{8AAF7C6F-555F-11F1-5BD7-46EFE1D253D3}"/>
          </ac:spMkLst>
        </pc:spChg>
        <pc:spChg chg="add del mod">
          <ac:chgData name="Aiden Price" userId="15062c76-532b-4300-ba74-275123e1ec7e" providerId="ADAL" clId="{6DB7C943-FA99-48A6-8BC5-7F85FA567D2A}" dt="2024-02-04T11:12:22.716" v="121" actId="478"/>
          <ac:spMkLst>
            <pc:docMk/>
            <pc:sldMk cId="3562151204" sldId="261"/>
            <ac:spMk id="30" creationId="{320C29B7-8CA0-F9FE-574D-0E7D0B395AFC}"/>
          </ac:spMkLst>
        </pc:spChg>
        <pc:spChg chg="add mod">
          <ac:chgData name="Aiden Price" userId="15062c76-532b-4300-ba74-275123e1ec7e" providerId="ADAL" clId="{6DB7C943-FA99-48A6-8BC5-7F85FA567D2A}" dt="2024-02-04T11:14:38.672" v="255" actId="20577"/>
          <ac:spMkLst>
            <pc:docMk/>
            <pc:sldMk cId="3562151204" sldId="261"/>
            <ac:spMk id="34" creationId="{58888BE6-391D-C712-C1C1-E1353A2B1A21}"/>
          </ac:spMkLst>
        </pc:spChg>
        <pc:picChg chg="add del mod">
          <ac:chgData name="Aiden Price" userId="15062c76-532b-4300-ba74-275123e1ec7e" providerId="ADAL" clId="{6DB7C943-FA99-48A6-8BC5-7F85FA567D2A}" dt="2024-02-04T11:12:20.536" v="120" actId="478"/>
          <ac:picMkLst>
            <pc:docMk/>
            <pc:sldMk cId="3562151204" sldId="261"/>
            <ac:picMk id="31" creationId="{95EF0745-287A-F579-1A79-C458F2112F56}"/>
          </ac:picMkLst>
        </pc:picChg>
        <pc:picChg chg="add mod">
          <ac:chgData name="Aiden Price" userId="15062c76-532b-4300-ba74-275123e1ec7e" providerId="ADAL" clId="{6DB7C943-FA99-48A6-8BC5-7F85FA567D2A}" dt="2024-02-04T11:13:27.541" v="143" actId="1035"/>
          <ac:picMkLst>
            <pc:docMk/>
            <pc:sldMk cId="3562151204" sldId="261"/>
            <ac:picMk id="33" creationId="{EEC9C24C-66D1-085D-9521-4D54DBEF858F}"/>
          </ac:picMkLst>
        </pc:picChg>
      </pc:sldChg>
      <pc:sldChg chg="modSp">
        <pc:chgData name="Aiden Price" userId="15062c76-532b-4300-ba74-275123e1ec7e" providerId="ADAL" clId="{6DB7C943-FA99-48A6-8BC5-7F85FA567D2A}" dt="2024-02-04T11:16:28.050" v="444" actId="1076"/>
        <pc:sldMkLst>
          <pc:docMk/>
          <pc:sldMk cId="1634584441" sldId="263"/>
        </pc:sldMkLst>
        <pc:spChg chg="mod">
          <ac:chgData name="Aiden Price" userId="15062c76-532b-4300-ba74-275123e1ec7e" providerId="ADAL" clId="{6DB7C943-FA99-48A6-8BC5-7F85FA567D2A}" dt="2024-02-04T11:16:28.050" v="444" actId="1076"/>
          <ac:spMkLst>
            <pc:docMk/>
            <pc:sldMk cId="1634584441" sldId="263"/>
            <ac:spMk id="27" creationId="{9C1B3166-8FB3-10AA-33FF-DF5EBF5BE3A9}"/>
          </ac:spMkLst>
        </pc:spChg>
        <pc:picChg chg="mod">
          <ac:chgData name="Aiden Price" userId="15062c76-532b-4300-ba74-275123e1ec7e" providerId="ADAL" clId="{6DB7C943-FA99-48A6-8BC5-7F85FA567D2A}" dt="2024-02-04T11:16:28.050" v="444" actId="1076"/>
          <ac:picMkLst>
            <pc:docMk/>
            <pc:sldMk cId="1634584441" sldId="263"/>
            <ac:picMk id="1026" creationId="{1FA4509E-423A-7A32-229A-E604467AB04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9871D-8F24-254E-70B8-1B528A448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A51121-0057-B5C6-87C1-7DDBD6CE1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317DD-39F7-B80B-E502-59B877BC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4B48-40C1-4819-AC4D-7D5F94C29B42}" type="datetimeFigureOut">
              <a:rPr lang="en-AU" smtClean="0"/>
              <a:t>4/02/2024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071C9-3DDF-78FA-1340-00FFEEE52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B8AD9-EF37-A705-310A-AE4FC3C7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5BFC6-960E-42EA-BBB2-B3E91BFB3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8220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07B71-E13F-8336-31CE-96C6FC493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6D36E-181D-205A-90BC-82A89322A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6C4B3-1785-D06F-DF74-795CC9749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4B48-40C1-4819-AC4D-7D5F94C29B42}" type="datetimeFigureOut">
              <a:rPr lang="en-AU" smtClean="0"/>
              <a:t>4/02/2024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17318-37C0-BB8C-8D31-2BF0059AE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DF8E-2F49-8A15-72B3-375869969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5BFC6-960E-42EA-BBB2-B3E91BFB3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2217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4824CB-8032-A3EA-B395-AAA009B60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EF08A3-5EB5-FB1C-005C-F5FC89D7C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98077-88FC-8A9E-6C23-A753610C5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4B48-40C1-4819-AC4D-7D5F94C29B42}" type="datetimeFigureOut">
              <a:rPr lang="en-AU" smtClean="0"/>
              <a:t>4/02/2024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520A8-86F6-4FD7-D07C-2BC1BA67F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0B327-62A8-C8AF-577E-7999E7FD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5BFC6-960E-42EA-BBB2-B3E91BFB3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355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9A018-2379-E429-2A6F-12E4218CC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2DA91-3126-7D32-8F3F-00E2E57B8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0E967-B1B5-A2A0-30BA-ECB341AA5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4B48-40C1-4819-AC4D-7D5F94C29B42}" type="datetimeFigureOut">
              <a:rPr lang="en-AU" smtClean="0"/>
              <a:t>4/02/2024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E04F5-7A78-EC73-80EE-B23B030AE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E4ABE-EEDA-74B0-1B82-D7693733F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5BFC6-960E-42EA-BBB2-B3E91BFB3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173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511E5-51BE-2EE0-6E73-92DA82308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3CB64-7287-777F-BBA5-4B52588B1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B6B93-1650-9AA3-3777-1A1BC1129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4B48-40C1-4819-AC4D-7D5F94C29B42}" type="datetimeFigureOut">
              <a:rPr lang="en-AU" smtClean="0"/>
              <a:t>4/02/2024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42BCF-6745-F9C0-6287-D6E9BF228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2E5ED-1C19-0373-1962-48882C17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5BFC6-960E-42EA-BBB2-B3E91BFB3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210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A5F5-A3B0-DCDB-C3EC-4D76A5A6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0AF5D-22C6-4944-5409-03C377E82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BD159-E062-FF72-0A10-E45CCB052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C6D38-4AA3-A589-4838-BA9F772B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4B48-40C1-4819-AC4D-7D5F94C29B42}" type="datetimeFigureOut">
              <a:rPr lang="en-AU" smtClean="0"/>
              <a:t>4/02/2024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1C3A4-5B24-0AB0-08CF-F09432F4B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D4E22-1C57-86CC-7987-C289CE87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5BFC6-960E-42EA-BBB2-B3E91BFB3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0728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8BBD-37D0-52FA-AF13-61A1EA49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890DE-7B2C-42AC-F208-70405CE95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657EDB-8BB6-BF0F-808C-A133D8164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54EB2C-527D-8A7B-58F3-E70338186B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9FD91E-348E-C678-C88A-702B434E2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567C0A-A0F8-8143-F735-1065EC259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4B48-40C1-4819-AC4D-7D5F94C29B42}" type="datetimeFigureOut">
              <a:rPr lang="en-AU" smtClean="0"/>
              <a:t>4/02/2024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76349B-7194-FBA0-42EF-40933183D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994312-E56E-9CB8-3A2D-04DA8529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5BFC6-960E-42EA-BBB2-B3E91BFB3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941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0FB4-A407-919D-DFDC-CEBC5D0E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743BE-346C-89BF-8A5E-125193402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4B48-40C1-4819-AC4D-7D5F94C29B42}" type="datetimeFigureOut">
              <a:rPr lang="en-AU" smtClean="0"/>
              <a:t>4/02/2024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98DA4-35FD-7F33-EE89-E8A8F5DB5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1CE49-2444-A1CD-59EA-59B931FC8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5BFC6-960E-42EA-BBB2-B3E91BFB3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5449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D7419-B002-1393-98BA-3AEAECEB5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4B48-40C1-4819-AC4D-7D5F94C29B42}" type="datetimeFigureOut">
              <a:rPr lang="en-AU" smtClean="0"/>
              <a:t>4/02/2024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B90F0-3D4E-390A-433E-1C3B84305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32BE2-B402-1023-013E-F37DB9403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5BFC6-960E-42EA-BBB2-B3E91BFB3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6894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CFEA-50C8-CD1F-391D-FA4C13529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7673-6D07-7AD3-FB22-B655642D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FAE91-21DD-B6EF-4CC3-C56187FF9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67AFD-CF8D-EF72-061B-0A41974B7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4B48-40C1-4819-AC4D-7D5F94C29B42}" type="datetimeFigureOut">
              <a:rPr lang="en-AU" smtClean="0"/>
              <a:t>4/02/2024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B3508-8A83-CEC3-BEE5-7963BF5E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D2FD8-429B-A145-2206-A91D4E8D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5BFC6-960E-42EA-BBB2-B3E91BFB3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578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0976-770E-6B57-296A-3A7FB2CC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DFEF7B-76BF-874F-D9E4-F99F0FAD4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88E8A-51E3-5CF1-5834-6008A6B62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6B39F-6471-52DA-FF0A-2CB807724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4B48-40C1-4819-AC4D-7D5F94C29B42}" type="datetimeFigureOut">
              <a:rPr lang="en-AU" smtClean="0"/>
              <a:t>4/02/2024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B7FFC-1A8E-B3B6-A8CE-096FA212E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0EFB9-4E13-0B6E-8159-3173518C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5BFC6-960E-42EA-BBB2-B3E91BFB3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7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06D51-99AF-9CBF-FE61-F975B4F7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BBE4A-2361-8135-F42B-132A803D9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C8569-C81A-73E8-7823-1DE0AA0B4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7F4B48-40C1-4819-AC4D-7D5F94C29B42}" type="datetimeFigureOut">
              <a:rPr lang="en-AU" smtClean="0"/>
              <a:t>4/02/2024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78AB3-D5E5-75FD-AA05-2ABACA158F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A6461-5ED4-5292-0717-4370113AF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55BFC6-960E-42EA-BBB2-B3E91BFB30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323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frontiersi.com.au/ausenhealth-digital-twin/" TargetMode="External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12" Type="http://schemas.openxmlformats.org/officeDocument/2006/relationships/hyperlink" Target="https://qutcds.shinyapps.io/AusEnHealth_Interactiv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s://github.com/QUTCDS/AusEnHealth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F201180-CD3E-860B-C156-422996533697}"/>
              </a:ext>
            </a:extLst>
          </p:cNvPr>
          <p:cNvSpPr/>
          <p:nvPr/>
        </p:nvSpPr>
        <p:spPr>
          <a:xfrm>
            <a:off x="384313" y="690750"/>
            <a:ext cx="5711688" cy="526610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Abstract background of luminous blue">
            <a:extLst>
              <a:ext uri="{FF2B5EF4-FFF2-40B4-BE49-F238E27FC236}">
                <a16:creationId xmlns:a16="http://schemas.microsoft.com/office/drawing/2014/main" id="{846CED95-3F37-B22A-2995-9575063CB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274"/>
          <a:stretch/>
        </p:blipFill>
        <p:spPr>
          <a:xfrm>
            <a:off x="0" y="6533880"/>
            <a:ext cx="12192000" cy="324119"/>
          </a:xfrm>
          <a:prstGeom prst="rect">
            <a:avLst/>
          </a:prstGeom>
        </p:spPr>
      </p:pic>
      <p:pic>
        <p:nvPicPr>
          <p:cNvPr id="5" name="Picture 4" descr="Abstract background of luminous blue">
            <a:extLst>
              <a:ext uri="{FF2B5EF4-FFF2-40B4-BE49-F238E27FC236}">
                <a16:creationId xmlns:a16="http://schemas.microsoft.com/office/drawing/2014/main" id="{4D6ACFDC-B37F-E758-F21A-EF652A1140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5274"/>
          <a:stretch/>
        </p:blipFill>
        <p:spPr>
          <a:xfrm>
            <a:off x="0" y="0"/>
            <a:ext cx="12192000" cy="32411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9D8C31-F07E-2DC4-2357-5C8A2A49ED1E}"/>
              </a:ext>
            </a:extLst>
          </p:cNvPr>
          <p:cNvCxnSpPr>
            <a:cxnSpLocks/>
          </p:cNvCxnSpPr>
          <p:nvPr/>
        </p:nvCxnSpPr>
        <p:spPr>
          <a:xfrm>
            <a:off x="0" y="6533882"/>
            <a:ext cx="12192000" cy="0"/>
          </a:xfrm>
          <a:prstGeom prst="line">
            <a:avLst/>
          </a:prstGeom>
          <a:ln w="12700">
            <a:solidFill>
              <a:srgbClr val="003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AA7D8F-9CC5-BA77-4080-470871E2E401}"/>
              </a:ext>
            </a:extLst>
          </p:cNvPr>
          <p:cNvCxnSpPr>
            <a:cxnSpLocks/>
          </p:cNvCxnSpPr>
          <p:nvPr/>
        </p:nvCxnSpPr>
        <p:spPr>
          <a:xfrm>
            <a:off x="0" y="324118"/>
            <a:ext cx="12192000" cy="0"/>
          </a:xfrm>
          <a:prstGeom prst="line">
            <a:avLst/>
          </a:prstGeom>
          <a:ln w="12700">
            <a:solidFill>
              <a:srgbClr val="003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BA60FA-FA49-2FB2-CE31-B142D16F85C9}"/>
              </a:ext>
            </a:extLst>
          </p:cNvPr>
          <p:cNvSpPr/>
          <p:nvPr/>
        </p:nvSpPr>
        <p:spPr>
          <a:xfrm>
            <a:off x="11696008" y="6587894"/>
            <a:ext cx="407092" cy="216090"/>
          </a:xfrm>
          <a:prstGeom prst="rect">
            <a:avLst/>
          </a:prstGeom>
          <a:solidFill>
            <a:schemeClr val="bg1"/>
          </a:solidFill>
          <a:ln>
            <a:solidFill>
              <a:srgbClr val="003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66063F3-B312-0D27-6688-52CA9E759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6008" y="6587895"/>
            <a:ext cx="407092" cy="216090"/>
          </a:xfrm>
        </p:spPr>
        <p:txBody>
          <a:bodyPr/>
          <a:lstStyle/>
          <a:p>
            <a:pPr algn="ctr"/>
            <a:fld id="{75081AD5-4CCB-4B46-9D73-8894686AF06E}" type="slidenum">
              <a:rPr lang="en-AU" smtClean="0">
                <a:solidFill>
                  <a:srgbClr val="003C72"/>
                </a:solidFill>
              </a:rPr>
              <a:pPr algn="ctr"/>
              <a:t>1</a:t>
            </a:fld>
            <a:endParaRPr lang="en-AU" dirty="0">
              <a:solidFill>
                <a:srgbClr val="003C72"/>
              </a:solidFill>
            </a:endParaRPr>
          </a:p>
        </p:txBody>
      </p:sp>
      <p:pic>
        <p:nvPicPr>
          <p:cNvPr id="14" name="Picture 13" descr="A logo of a globe with text&#10;&#10;Description automatically generated">
            <a:extLst>
              <a:ext uri="{FF2B5EF4-FFF2-40B4-BE49-F238E27FC236}">
                <a16:creationId xmlns:a16="http://schemas.microsoft.com/office/drawing/2014/main" id="{36F26B7C-D35D-11BA-4E03-131BFAB583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6" t="21667" r="24955" b="11404"/>
          <a:stretch/>
        </p:blipFill>
        <p:spPr>
          <a:xfrm>
            <a:off x="3007733" y="1129311"/>
            <a:ext cx="2778677" cy="2387535"/>
          </a:xfrm>
          <a:prstGeom prst="rect">
            <a:avLst/>
          </a:prstGeom>
        </p:spPr>
      </p:pic>
      <p:pic>
        <p:nvPicPr>
          <p:cNvPr id="15" name="Picture 4" descr="QUT Logo PNG Transparent &amp; SVG Vector - Freebie Supply">
            <a:extLst>
              <a:ext uri="{FF2B5EF4-FFF2-40B4-BE49-F238E27FC236}">
                <a16:creationId xmlns:a16="http://schemas.microsoft.com/office/drawing/2014/main" id="{63CAE38B-96FA-3132-35BE-8288B3F54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47" b="31674"/>
          <a:stretch/>
        </p:blipFill>
        <p:spPr bwMode="auto">
          <a:xfrm>
            <a:off x="3640011" y="4227073"/>
            <a:ext cx="1514120" cy="571934"/>
          </a:xfrm>
          <a:prstGeom prst="rect">
            <a:avLst/>
          </a:prstGeom>
          <a:noFill/>
        </p:spPr>
      </p:pic>
      <p:pic>
        <p:nvPicPr>
          <p:cNvPr id="16" name="Picture 15" descr="A picture containing object, clock, sitting, dark&#10;&#10;Description automatically generated">
            <a:extLst>
              <a:ext uri="{FF2B5EF4-FFF2-40B4-BE49-F238E27FC236}">
                <a16:creationId xmlns:a16="http://schemas.microsoft.com/office/drawing/2014/main" id="{9E1B9399-2C35-E3AD-3B2C-66B6F5E8AE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16" y="5166867"/>
            <a:ext cx="1570510" cy="359014"/>
          </a:xfrm>
          <a:prstGeom prst="rect">
            <a:avLst/>
          </a:prstGeom>
          <a:noFill/>
        </p:spPr>
      </p:pic>
      <p:pic>
        <p:nvPicPr>
          <p:cNvPr id="17" name="Picture 2" descr="aurin-logo-400×220 – AURIN. Australian Urban Research Infrastructure Network">
            <a:extLst>
              <a:ext uri="{FF2B5EF4-FFF2-40B4-BE49-F238E27FC236}">
                <a16:creationId xmlns:a16="http://schemas.microsoft.com/office/drawing/2014/main" id="{FE6560F4-3058-1B3C-A1BA-F61A0F93C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41" y="3482734"/>
            <a:ext cx="981315" cy="561677"/>
          </a:xfrm>
          <a:prstGeom prst="rect">
            <a:avLst/>
          </a:prstGeom>
          <a:noFill/>
        </p:spPr>
      </p:pic>
      <p:pic>
        <p:nvPicPr>
          <p:cNvPr id="18" name="Picture 17" descr="NGIS Australia - Home | Facebook">
            <a:extLst>
              <a:ext uri="{FF2B5EF4-FFF2-40B4-BE49-F238E27FC236}">
                <a16:creationId xmlns:a16="http://schemas.microsoft.com/office/drawing/2014/main" id="{3CEA23CF-FE72-B535-F791-49DDE6FA6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4" b="29488"/>
          <a:stretch/>
        </p:blipFill>
        <p:spPr bwMode="auto">
          <a:xfrm>
            <a:off x="747038" y="2531305"/>
            <a:ext cx="1514120" cy="726852"/>
          </a:xfrm>
          <a:prstGeom prst="rect">
            <a:avLst/>
          </a:prstGeom>
          <a:noFill/>
        </p:spPr>
      </p:pic>
      <p:pic>
        <p:nvPicPr>
          <p:cNvPr id="19" name="Picture 8" descr="WA Health, Government of Western Australia">
            <a:extLst>
              <a:ext uri="{FF2B5EF4-FFF2-40B4-BE49-F238E27FC236}">
                <a16:creationId xmlns:a16="http://schemas.microsoft.com/office/drawing/2014/main" id="{5996D1DA-46E5-26E2-0E43-0466FC529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10" y="1788309"/>
            <a:ext cx="1837985" cy="472189"/>
          </a:xfrm>
          <a:prstGeom prst="rect">
            <a:avLst/>
          </a:prstGeom>
          <a:noFill/>
        </p:spPr>
      </p:pic>
      <p:pic>
        <p:nvPicPr>
          <p:cNvPr id="20" name="Picture 12" descr="TERN: Terrestrial Ecosystem Research Network">
            <a:extLst>
              <a:ext uri="{FF2B5EF4-FFF2-40B4-BE49-F238E27FC236}">
                <a16:creationId xmlns:a16="http://schemas.microsoft.com/office/drawing/2014/main" id="{7A2B3C54-B273-AC88-D55D-4148A6E2F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1" y="4247352"/>
            <a:ext cx="1920877" cy="620927"/>
          </a:xfrm>
          <a:prstGeom prst="rect">
            <a:avLst/>
          </a:prstGeom>
          <a:noFill/>
        </p:spPr>
      </p:pic>
      <p:pic>
        <p:nvPicPr>
          <p:cNvPr id="21" name="Picture 14" descr="POLLUTION ABATEMENT NOTICE">
            <a:extLst>
              <a:ext uri="{FF2B5EF4-FFF2-40B4-BE49-F238E27FC236}">
                <a16:creationId xmlns:a16="http://schemas.microsoft.com/office/drawing/2014/main" id="{88AC6AB8-1920-6153-B04A-174389D7D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23" y="910475"/>
            <a:ext cx="1083557" cy="519852"/>
          </a:xfrm>
          <a:prstGeom prst="rect">
            <a:avLst/>
          </a:prstGeom>
          <a:noFill/>
        </p:spPr>
      </p:pic>
      <p:pic>
        <p:nvPicPr>
          <p:cNvPr id="22" name="Picture 2" descr="Copyright | Housing data">
            <a:extLst>
              <a:ext uri="{FF2B5EF4-FFF2-40B4-BE49-F238E27FC236}">
                <a16:creationId xmlns:a16="http://schemas.microsoft.com/office/drawing/2014/main" id="{2D128E0F-CA7E-FB19-9A64-9BCC73FA8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41" y="5169481"/>
            <a:ext cx="1514120" cy="469560"/>
          </a:xfrm>
          <a:prstGeom prst="rect">
            <a:avLst/>
          </a:prstGeom>
          <a:noFill/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706EFE-ED2B-46C3-C7CA-A45B5D9FC980}"/>
              </a:ext>
            </a:extLst>
          </p:cNvPr>
          <p:cNvCxnSpPr>
            <a:cxnSpLocks/>
          </p:cNvCxnSpPr>
          <p:nvPr/>
        </p:nvCxnSpPr>
        <p:spPr>
          <a:xfrm flipV="1">
            <a:off x="2698142" y="737644"/>
            <a:ext cx="0" cy="5147042"/>
          </a:xfrm>
          <a:prstGeom prst="line">
            <a:avLst/>
          </a:prstGeom>
          <a:ln w="6350" cmpd="sng">
            <a:solidFill>
              <a:schemeClr val="bg2">
                <a:lumMod val="9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557A306-BEA4-CC7F-F9F2-AFE93CBADA85}"/>
              </a:ext>
            </a:extLst>
          </p:cNvPr>
          <p:cNvSpPr txBox="1"/>
          <p:nvPr/>
        </p:nvSpPr>
        <p:spPr>
          <a:xfrm>
            <a:off x="6718852" y="844215"/>
            <a:ext cx="508883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u="sng" dirty="0"/>
              <a:t>Current Landscape</a:t>
            </a:r>
          </a:p>
          <a:p>
            <a:endParaRPr lang="en-AU" sz="1600" b="1" u="sng" dirty="0"/>
          </a:p>
          <a:p>
            <a:endParaRPr lang="en-AU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time required to undertake an environmental health study is substantial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Analyses are </a:t>
            </a:r>
            <a:r>
              <a:rPr lang="en-US" sz="1400" b="1" u="sng" dirty="0">
                <a:solidFill>
                  <a:srgbClr val="C00000"/>
                </a:solidFill>
              </a:rPr>
              <a:t>fit-for-purpose</a:t>
            </a:r>
            <a:r>
              <a:rPr lang="en-US" sz="1400" dirty="0"/>
              <a:t> and often start with a data audit.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Data sets are mostly </a:t>
            </a:r>
            <a:r>
              <a:rPr lang="en-US" sz="1400" b="1" u="sng" dirty="0">
                <a:solidFill>
                  <a:srgbClr val="C00000"/>
                </a:solidFill>
              </a:rPr>
              <a:t>siloed</a:t>
            </a:r>
            <a:r>
              <a:rPr lang="en-US" sz="1400" dirty="0"/>
              <a:t>, i.e., used for one project and stored away </a:t>
            </a:r>
            <a:r>
              <a:rPr lang="en-US" sz="1400" b="1" u="sng" dirty="0">
                <a:solidFill>
                  <a:srgbClr val="C00000"/>
                </a:solidFill>
              </a:rPr>
              <a:t>offline</a:t>
            </a:r>
            <a:r>
              <a:rPr lang="en-US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</a:t>
            </a:r>
            <a:r>
              <a:rPr lang="en-US" sz="1600" b="1" u="sng" dirty="0">
                <a:solidFill>
                  <a:srgbClr val="C00000"/>
                </a:solidFill>
              </a:rPr>
              <a:t>national digital representation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dirty="0"/>
              <a:t>of environmental and health indicators at a local level.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Departments do not have the resources to undertake data scoping and acquisition.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dirty="0"/>
              <a:t>Value of such an infrastructure only recently understood due to emergence of spatial atlases, digital twins,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5F9712-2D5F-F25D-EC82-C13C52A79E7B}"/>
              </a:ext>
            </a:extLst>
          </p:cNvPr>
          <p:cNvSpPr txBox="1"/>
          <p:nvPr/>
        </p:nvSpPr>
        <p:spPr>
          <a:xfrm>
            <a:off x="808761" y="5971636"/>
            <a:ext cx="4862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For more: </a:t>
            </a:r>
            <a:r>
              <a:rPr lang="en-AU" sz="1400" dirty="0">
                <a:hlinkClick r:id="rId13"/>
              </a:rPr>
              <a:t>https://frontiersi.com.au/ausenhealth-digital-twin/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09651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EEE70-50F5-A571-CA84-D6A633AE8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background of luminous blue">
            <a:extLst>
              <a:ext uri="{FF2B5EF4-FFF2-40B4-BE49-F238E27FC236}">
                <a16:creationId xmlns:a16="http://schemas.microsoft.com/office/drawing/2014/main" id="{6C1F6666-D0F9-850B-E765-370C19F07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274"/>
          <a:stretch/>
        </p:blipFill>
        <p:spPr>
          <a:xfrm>
            <a:off x="0" y="6533880"/>
            <a:ext cx="12192000" cy="324119"/>
          </a:xfrm>
          <a:prstGeom prst="rect">
            <a:avLst/>
          </a:prstGeom>
        </p:spPr>
      </p:pic>
      <p:pic>
        <p:nvPicPr>
          <p:cNvPr id="5" name="Picture 4" descr="Abstract background of luminous blue">
            <a:extLst>
              <a:ext uri="{FF2B5EF4-FFF2-40B4-BE49-F238E27FC236}">
                <a16:creationId xmlns:a16="http://schemas.microsoft.com/office/drawing/2014/main" id="{F6BC6D9D-1069-5B95-E926-4806BB902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5274"/>
          <a:stretch/>
        </p:blipFill>
        <p:spPr>
          <a:xfrm>
            <a:off x="0" y="0"/>
            <a:ext cx="12192000" cy="32411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AC06D7-80FB-0B3F-CC24-93662DB7B423}"/>
              </a:ext>
            </a:extLst>
          </p:cNvPr>
          <p:cNvCxnSpPr>
            <a:cxnSpLocks/>
          </p:cNvCxnSpPr>
          <p:nvPr/>
        </p:nvCxnSpPr>
        <p:spPr>
          <a:xfrm>
            <a:off x="0" y="6533882"/>
            <a:ext cx="12192000" cy="0"/>
          </a:xfrm>
          <a:prstGeom prst="line">
            <a:avLst/>
          </a:prstGeom>
          <a:ln w="12700">
            <a:solidFill>
              <a:srgbClr val="003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2794B7-DA38-81E8-6C5A-7C7FE0690FD6}"/>
              </a:ext>
            </a:extLst>
          </p:cNvPr>
          <p:cNvCxnSpPr>
            <a:cxnSpLocks/>
          </p:cNvCxnSpPr>
          <p:nvPr/>
        </p:nvCxnSpPr>
        <p:spPr>
          <a:xfrm>
            <a:off x="0" y="324118"/>
            <a:ext cx="12192000" cy="0"/>
          </a:xfrm>
          <a:prstGeom prst="line">
            <a:avLst/>
          </a:prstGeom>
          <a:ln w="12700">
            <a:solidFill>
              <a:srgbClr val="003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00FE934-5F6D-016F-0A5F-1A3D5206ED9F}"/>
              </a:ext>
            </a:extLst>
          </p:cNvPr>
          <p:cNvSpPr/>
          <p:nvPr/>
        </p:nvSpPr>
        <p:spPr>
          <a:xfrm>
            <a:off x="11696008" y="6587894"/>
            <a:ext cx="407092" cy="216090"/>
          </a:xfrm>
          <a:prstGeom prst="rect">
            <a:avLst/>
          </a:prstGeom>
          <a:solidFill>
            <a:schemeClr val="bg1"/>
          </a:solidFill>
          <a:ln>
            <a:solidFill>
              <a:srgbClr val="003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D6AECE5-FFA5-72FD-6791-9E57930F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6008" y="6587895"/>
            <a:ext cx="407092" cy="216090"/>
          </a:xfrm>
        </p:spPr>
        <p:txBody>
          <a:bodyPr/>
          <a:lstStyle/>
          <a:p>
            <a:pPr algn="ctr"/>
            <a:fld id="{75081AD5-4CCB-4B46-9D73-8894686AF06E}" type="slidenum">
              <a:rPr lang="en-AU" smtClean="0">
                <a:solidFill>
                  <a:srgbClr val="003C72"/>
                </a:solidFill>
              </a:rPr>
              <a:pPr algn="ctr"/>
              <a:t>2</a:t>
            </a:fld>
            <a:endParaRPr lang="en-AU" dirty="0">
              <a:solidFill>
                <a:srgbClr val="003C7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C360C-4172-B5D3-3F44-252B95086D63}"/>
              </a:ext>
            </a:extLst>
          </p:cNvPr>
          <p:cNvSpPr txBox="1"/>
          <p:nvPr/>
        </p:nvSpPr>
        <p:spPr>
          <a:xfrm>
            <a:off x="384314" y="844214"/>
            <a:ext cx="508883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u="sng" dirty="0"/>
              <a:t>Solution: AusEnHealth</a:t>
            </a:r>
          </a:p>
          <a:p>
            <a:endParaRPr lang="en-AU" sz="1600" b="1" u="sng" dirty="0"/>
          </a:p>
          <a:p>
            <a:endParaRPr lang="en-AU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Collaborate with the environmental health community.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Develop a national infrastructure.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Enable access to government, researchers, and the public. That is, open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Resolve access, visualisation, and even analysis barriers.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Provide clear documentation, e.g., metadata, technical reports, to allow for reproduction and validation.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A57BBBD-2E59-14C6-A8AD-4A097E4C8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50"/>
          <a:stretch/>
        </p:blipFill>
        <p:spPr>
          <a:xfrm>
            <a:off x="6096000" y="663081"/>
            <a:ext cx="5499650" cy="3371729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12BE78-3A10-F0BA-66F7-9C0220606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180" y="4220754"/>
            <a:ext cx="1400725" cy="1993658"/>
          </a:xfrm>
          <a:prstGeom prst="rect">
            <a:avLst/>
          </a:prstGeom>
          <a:ln w="6350">
            <a:solidFill>
              <a:schemeClr val="tx1"/>
            </a:solidFill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E058F0-8049-E7DB-388E-E8D110641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1048" y="4220754"/>
            <a:ext cx="1409065" cy="1993658"/>
          </a:xfrm>
          <a:prstGeom prst="rect">
            <a:avLst/>
          </a:prstGeom>
          <a:ln w="6350">
            <a:solidFill>
              <a:schemeClr val="tx1"/>
            </a:solidFill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A3A81A-21FE-120F-A8D2-78E9807C5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6151" y="4254427"/>
            <a:ext cx="2085969" cy="1187788"/>
          </a:xfrm>
          <a:prstGeom prst="rect">
            <a:avLst/>
          </a:prstGeom>
          <a:ln w="6350">
            <a:solidFill>
              <a:schemeClr val="tx1"/>
            </a:solidFill>
          </a:ln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F54C9D-57A8-029B-BB8B-CF2088347C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4855" y="5110159"/>
            <a:ext cx="1868560" cy="1057572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8351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8176C-80C8-1787-9A1E-C71436C93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background of luminous blue">
            <a:extLst>
              <a:ext uri="{FF2B5EF4-FFF2-40B4-BE49-F238E27FC236}">
                <a16:creationId xmlns:a16="http://schemas.microsoft.com/office/drawing/2014/main" id="{42121DBB-8416-E881-101E-209B0D9EC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274"/>
          <a:stretch/>
        </p:blipFill>
        <p:spPr>
          <a:xfrm>
            <a:off x="0" y="6533880"/>
            <a:ext cx="12192000" cy="324119"/>
          </a:xfrm>
          <a:prstGeom prst="rect">
            <a:avLst/>
          </a:prstGeom>
        </p:spPr>
      </p:pic>
      <p:pic>
        <p:nvPicPr>
          <p:cNvPr id="5" name="Picture 4" descr="Abstract background of luminous blue">
            <a:extLst>
              <a:ext uri="{FF2B5EF4-FFF2-40B4-BE49-F238E27FC236}">
                <a16:creationId xmlns:a16="http://schemas.microsoft.com/office/drawing/2014/main" id="{4BD44628-5610-5DA5-A5DE-A4039BB6D8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5274"/>
          <a:stretch/>
        </p:blipFill>
        <p:spPr>
          <a:xfrm>
            <a:off x="0" y="0"/>
            <a:ext cx="12192000" cy="32411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C61F7B-587D-98AA-41D0-1996BEBDE649}"/>
              </a:ext>
            </a:extLst>
          </p:cNvPr>
          <p:cNvCxnSpPr>
            <a:cxnSpLocks/>
          </p:cNvCxnSpPr>
          <p:nvPr/>
        </p:nvCxnSpPr>
        <p:spPr>
          <a:xfrm>
            <a:off x="0" y="6533882"/>
            <a:ext cx="12192000" cy="0"/>
          </a:xfrm>
          <a:prstGeom prst="line">
            <a:avLst/>
          </a:prstGeom>
          <a:ln w="12700">
            <a:solidFill>
              <a:srgbClr val="003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892A2C-7F94-FC93-54FE-FEE5B36CF77B}"/>
              </a:ext>
            </a:extLst>
          </p:cNvPr>
          <p:cNvCxnSpPr>
            <a:cxnSpLocks/>
          </p:cNvCxnSpPr>
          <p:nvPr/>
        </p:nvCxnSpPr>
        <p:spPr>
          <a:xfrm>
            <a:off x="0" y="324118"/>
            <a:ext cx="12192000" cy="0"/>
          </a:xfrm>
          <a:prstGeom prst="line">
            <a:avLst/>
          </a:prstGeom>
          <a:ln w="12700">
            <a:solidFill>
              <a:srgbClr val="003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668D152-BC82-E0C7-AFEB-CDCDD052B70F}"/>
              </a:ext>
            </a:extLst>
          </p:cNvPr>
          <p:cNvSpPr/>
          <p:nvPr/>
        </p:nvSpPr>
        <p:spPr>
          <a:xfrm>
            <a:off x="11696008" y="6587894"/>
            <a:ext cx="407092" cy="216090"/>
          </a:xfrm>
          <a:prstGeom prst="rect">
            <a:avLst/>
          </a:prstGeom>
          <a:solidFill>
            <a:schemeClr val="bg1"/>
          </a:solidFill>
          <a:ln>
            <a:solidFill>
              <a:srgbClr val="003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3295279-9722-A362-C7F7-0845A11A8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6008" y="6587895"/>
            <a:ext cx="407092" cy="216090"/>
          </a:xfrm>
        </p:spPr>
        <p:txBody>
          <a:bodyPr/>
          <a:lstStyle/>
          <a:p>
            <a:pPr algn="ctr"/>
            <a:fld id="{75081AD5-4CCB-4B46-9D73-8894686AF06E}" type="slidenum">
              <a:rPr lang="en-AU" smtClean="0">
                <a:solidFill>
                  <a:srgbClr val="003C72"/>
                </a:solidFill>
              </a:rPr>
              <a:pPr algn="ctr"/>
              <a:t>3</a:t>
            </a:fld>
            <a:endParaRPr lang="en-AU" dirty="0">
              <a:solidFill>
                <a:srgbClr val="003C7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E8022-71CD-C72A-4CB9-6ED029A7941C}"/>
              </a:ext>
            </a:extLst>
          </p:cNvPr>
          <p:cNvSpPr txBox="1"/>
          <p:nvPr/>
        </p:nvSpPr>
        <p:spPr>
          <a:xfrm>
            <a:off x="384314" y="844214"/>
            <a:ext cx="5088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u="sng" dirty="0"/>
              <a:t>Where We’re At: Data Access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50BEC65-969B-7754-FBD7-4AB02B40031A}"/>
              </a:ext>
            </a:extLst>
          </p:cNvPr>
          <p:cNvSpPr txBox="1">
            <a:spLocks/>
          </p:cNvSpPr>
          <p:nvPr/>
        </p:nvSpPr>
        <p:spPr>
          <a:xfrm>
            <a:off x="426508" y="1499527"/>
            <a:ext cx="11270250" cy="464871"/>
          </a:xfrm>
          <a:prstGeom prst="rect">
            <a:avLst/>
          </a:prstGeom>
          <a:solidFill>
            <a:sysClr val="window" lastClr="FFFFFF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183</a:t>
            </a:r>
            <a:r>
              <a:rPr kumimoji="0" lang="en-AU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environmental health variables (Temporal: 2000-2020  |  Spatial: with geographies ranging from gridded to State level)</a:t>
            </a:r>
          </a:p>
        </p:txBody>
      </p:sp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BC716182-652C-3BF1-F503-7AB3E959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684355"/>
              </p:ext>
            </p:extLst>
          </p:nvPr>
        </p:nvGraphicFramePr>
        <p:xfrm>
          <a:off x="460875" y="1866960"/>
          <a:ext cx="11270250" cy="4206240"/>
        </p:xfrm>
        <a:graphic>
          <a:graphicData uri="http://schemas.openxmlformats.org/drawingml/2006/table">
            <a:tbl>
              <a:tblPr firstRow="1" bandRow="1"/>
              <a:tblGrid>
                <a:gridCol w="1004294">
                  <a:extLst>
                    <a:ext uri="{9D8B030D-6E8A-4147-A177-3AD203B41FA5}">
                      <a16:colId xmlns:a16="http://schemas.microsoft.com/office/drawing/2014/main" val="4077427778"/>
                    </a:ext>
                  </a:extLst>
                </a:gridCol>
                <a:gridCol w="2566489">
                  <a:extLst>
                    <a:ext uri="{9D8B030D-6E8A-4147-A177-3AD203B41FA5}">
                      <a16:colId xmlns:a16="http://schemas.microsoft.com/office/drawing/2014/main" val="4085361361"/>
                    </a:ext>
                  </a:extLst>
                </a:gridCol>
                <a:gridCol w="2566489">
                  <a:extLst>
                    <a:ext uri="{9D8B030D-6E8A-4147-A177-3AD203B41FA5}">
                      <a16:colId xmlns:a16="http://schemas.microsoft.com/office/drawing/2014/main" val="3327015892"/>
                    </a:ext>
                  </a:extLst>
                </a:gridCol>
                <a:gridCol w="2566489">
                  <a:extLst>
                    <a:ext uri="{9D8B030D-6E8A-4147-A177-3AD203B41FA5}">
                      <a16:colId xmlns:a16="http://schemas.microsoft.com/office/drawing/2014/main" val="4061175839"/>
                    </a:ext>
                  </a:extLst>
                </a:gridCol>
                <a:gridCol w="2566489">
                  <a:extLst>
                    <a:ext uri="{9D8B030D-6E8A-4147-A177-3AD203B41FA5}">
                      <a16:colId xmlns:a16="http://schemas.microsoft.com/office/drawing/2014/main" val="62262235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/>
                        <a:t>Exposure Theme</a:t>
                      </a:r>
                      <a:endParaRPr lang="en-GB" sz="1400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/>
                        <a:t>Raw Data Variables </a:t>
                      </a:r>
                      <a:br>
                        <a:rPr lang="en-GB" sz="1400" dirty="0"/>
                      </a:br>
                      <a:r>
                        <a:rPr lang="en-GB" sz="1400" dirty="0"/>
                        <a:t>from data custodians (n=55)</a:t>
                      </a:r>
                      <a:endParaRPr lang="en-GB" sz="1400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/>
                        <a:t>Variables created for AusEnHealth (n=94)</a:t>
                      </a:r>
                      <a:endParaRPr lang="en-GB" sz="1400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/>
                        <a:t>Indicators </a:t>
                      </a:r>
                    </a:p>
                    <a:p>
                      <a:r>
                        <a:rPr lang="en-GB" sz="1400" dirty="0"/>
                        <a:t>(n=22)</a:t>
                      </a:r>
                      <a:endParaRPr lang="en-GB" sz="1400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/>
                        <a:t>Vulnerability Indices </a:t>
                      </a:r>
                    </a:p>
                    <a:p>
                      <a:r>
                        <a:rPr lang="en-GB" sz="1400" dirty="0"/>
                        <a:t>(n=12)</a:t>
                      </a:r>
                      <a:endParaRPr lang="en-GB" sz="1400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55969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sz="1400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/>
                        <a:t>Raw data from range of custodians (e.g., BOM, NASA, AIHW)</a:t>
                      </a:r>
                      <a:endParaRPr lang="en-GB" sz="1400" i="1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/>
                        <a:t>Derivatives from manipulation of raw data variables</a:t>
                      </a:r>
                      <a:endParaRPr lang="en-GB" sz="1400" i="1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</a:rPr>
                        <a:t>Thresholds related to adverse health risks</a:t>
                      </a:r>
                      <a:endParaRPr lang="en-GB" sz="1400" i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AU" sz="1400" dirty="0">
                          <a:effectLst/>
                        </a:rPr>
                        <a:t>These indices combine many variables (incl. population demographics, health service locations, health risk indicators and conditions, and vegetation cover with use case parameters of interest to give a </a:t>
                      </a:r>
                      <a:r>
                        <a:rPr lang="en-AU" sz="1400" b="1" dirty="0">
                          <a:effectLst/>
                        </a:rPr>
                        <a:t>single value which represents region-specific population risk. </a:t>
                      </a:r>
                      <a:endParaRPr lang="en-GB" sz="1400" b="1" i="1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66475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/>
                        <a:t>Heat</a:t>
                      </a:r>
                      <a:endParaRPr lang="en-GB" sz="1400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sz="1400" dirty="0"/>
                        <a:t>Min temp</a:t>
                      </a:r>
                    </a:p>
                    <a:p>
                      <a:pPr algn="l"/>
                      <a:r>
                        <a:rPr lang="en-GB" sz="1400" dirty="0"/>
                        <a:t>Max temp</a:t>
                      </a:r>
                      <a:endParaRPr lang="en-GB" sz="1400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sz="1400" dirty="0"/>
                        <a:t>Average temperature</a:t>
                      </a:r>
                    </a:p>
                    <a:p>
                      <a:pPr algn="l"/>
                      <a:r>
                        <a:rPr lang="en-GB" sz="1400" dirty="0"/>
                        <a:t>Excess heat factor</a:t>
                      </a:r>
                      <a:endParaRPr lang="en-GB" sz="1400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</a:rPr>
                        <a:t>The number of “at risk” temperature days – 85</a:t>
                      </a:r>
                      <a:r>
                        <a:rPr lang="en-GB" sz="1400" kern="1200" baseline="30000" dirty="0">
                          <a:solidFill>
                            <a:schemeClr val="dk1"/>
                          </a:solidFill>
                        </a:rPr>
                        <a:t>th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</a:rPr>
                        <a:t> percentile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sz="1400" dirty="0"/>
                        <a:t>Heat vulnerability Index</a:t>
                      </a:r>
                      <a:endParaRPr lang="en-GB" sz="1400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06339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GB" sz="1400" dirty="0"/>
                        <a:t>Air Quality</a:t>
                      </a:r>
                      <a:endParaRPr lang="en-GB" sz="1400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sz="1400" dirty="0"/>
                        <a:t>PM 2.5</a:t>
                      </a:r>
                    </a:p>
                    <a:p>
                      <a:pPr algn="l"/>
                      <a:endParaRPr lang="en-GB" sz="1400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</a:rPr>
                        <a:t>Average PM2.5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</a:rPr>
                        <a:t>Number of days average particulate matter (&lt;2.5μm) exceeded the overall</a:t>
                      </a:r>
                      <a:br>
                        <a:rPr lang="en-GB" sz="1400" kern="1200" dirty="0">
                          <a:solidFill>
                            <a:schemeClr val="dk1"/>
                          </a:solidFill>
                        </a:rPr>
                      </a:br>
                      <a:r>
                        <a:rPr lang="en-GB" sz="1400" kern="1200" dirty="0">
                          <a:solidFill>
                            <a:schemeClr val="dk1"/>
                          </a:solidFill>
                        </a:rPr>
                        <a:t>average. 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GB" sz="1400" dirty="0"/>
                        <a:t>Air quality vulnerability index</a:t>
                      </a:r>
                      <a:endParaRPr lang="en-GB" sz="1400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044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627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D54D6-B394-A7D3-CF38-450C5139F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background of luminous blue">
            <a:extLst>
              <a:ext uri="{FF2B5EF4-FFF2-40B4-BE49-F238E27FC236}">
                <a16:creationId xmlns:a16="http://schemas.microsoft.com/office/drawing/2014/main" id="{E47D1953-6606-2C70-916F-9CD938819B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274"/>
          <a:stretch/>
        </p:blipFill>
        <p:spPr>
          <a:xfrm>
            <a:off x="0" y="6533880"/>
            <a:ext cx="12192000" cy="324119"/>
          </a:xfrm>
          <a:prstGeom prst="rect">
            <a:avLst/>
          </a:prstGeom>
        </p:spPr>
      </p:pic>
      <p:pic>
        <p:nvPicPr>
          <p:cNvPr id="5" name="Picture 4" descr="Abstract background of luminous blue">
            <a:extLst>
              <a:ext uri="{FF2B5EF4-FFF2-40B4-BE49-F238E27FC236}">
                <a16:creationId xmlns:a16="http://schemas.microsoft.com/office/drawing/2014/main" id="{BD6284FF-9B70-2EFE-3D85-F7E089196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5274"/>
          <a:stretch/>
        </p:blipFill>
        <p:spPr>
          <a:xfrm>
            <a:off x="0" y="0"/>
            <a:ext cx="12192000" cy="32411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81928-D5CE-EC58-B194-4646F414E4F0}"/>
              </a:ext>
            </a:extLst>
          </p:cNvPr>
          <p:cNvCxnSpPr>
            <a:cxnSpLocks/>
          </p:cNvCxnSpPr>
          <p:nvPr/>
        </p:nvCxnSpPr>
        <p:spPr>
          <a:xfrm>
            <a:off x="0" y="6533882"/>
            <a:ext cx="12192000" cy="0"/>
          </a:xfrm>
          <a:prstGeom prst="line">
            <a:avLst/>
          </a:prstGeom>
          <a:ln w="12700">
            <a:solidFill>
              <a:srgbClr val="003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073484-B19C-A9B9-9E9E-96CB1E16A7F7}"/>
              </a:ext>
            </a:extLst>
          </p:cNvPr>
          <p:cNvCxnSpPr>
            <a:cxnSpLocks/>
          </p:cNvCxnSpPr>
          <p:nvPr/>
        </p:nvCxnSpPr>
        <p:spPr>
          <a:xfrm>
            <a:off x="0" y="324118"/>
            <a:ext cx="12192000" cy="0"/>
          </a:xfrm>
          <a:prstGeom prst="line">
            <a:avLst/>
          </a:prstGeom>
          <a:ln w="12700">
            <a:solidFill>
              <a:srgbClr val="003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106FFD0-3EA5-9873-ADC8-B057A7F85D62}"/>
              </a:ext>
            </a:extLst>
          </p:cNvPr>
          <p:cNvSpPr/>
          <p:nvPr/>
        </p:nvSpPr>
        <p:spPr>
          <a:xfrm>
            <a:off x="11696008" y="6587894"/>
            <a:ext cx="407092" cy="216090"/>
          </a:xfrm>
          <a:prstGeom prst="rect">
            <a:avLst/>
          </a:prstGeom>
          <a:solidFill>
            <a:schemeClr val="bg1"/>
          </a:solidFill>
          <a:ln>
            <a:solidFill>
              <a:srgbClr val="003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17C3EB4-190F-DC3B-D4C8-F033E5D0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6008" y="6587895"/>
            <a:ext cx="407092" cy="216090"/>
          </a:xfrm>
        </p:spPr>
        <p:txBody>
          <a:bodyPr/>
          <a:lstStyle/>
          <a:p>
            <a:pPr algn="ctr"/>
            <a:fld id="{75081AD5-4CCB-4B46-9D73-8894686AF06E}" type="slidenum">
              <a:rPr lang="en-AU" smtClean="0">
                <a:solidFill>
                  <a:srgbClr val="003C72"/>
                </a:solidFill>
              </a:rPr>
              <a:pPr algn="ctr"/>
              <a:t>4</a:t>
            </a:fld>
            <a:endParaRPr lang="en-AU" dirty="0">
              <a:solidFill>
                <a:srgbClr val="003C7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EE169-F157-B00F-D296-6EA049C5842D}"/>
              </a:ext>
            </a:extLst>
          </p:cNvPr>
          <p:cNvSpPr txBox="1"/>
          <p:nvPr/>
        </p:nvSpPr>
        <p:spPr>
          <a:xfrm>
            <a:off x="384314" y="844214"/>
            <a:ext cx="5088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u="sng" dirty="0"/>
              <a:t>Where We’re At: National Infrastructure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93E69-F74E-9147-9F68-26DC571343D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7186" y="1423950"/>
            <a:ext cx="4320000" cy="216000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369DC8-8C8F-2AC3-CA23-07A8337EF38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5512" y="1778821"/>
            <a:ext cx="4320000" cy="216000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ED4A4C-2B8A-1D2D-8F51-5BE0546582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8128" y="2248582"/>
            <a:ext cx="4320000" cy="216000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DEAD6B-C8B2-7A5F-3ED4-8E410256E4A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98558" y="2920709"/>
            <a:ext cx="4320000" cy="216000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8F2C71-95E1-BA99-4306-34A1D15CC43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94707" y="4049764"/>
            <a:ext cx="4320000" cy="216000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131816-8BFB-9932-0F31-700F5D6C77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4582" y="1416340"/>
            <a:ext cx="6248859" cy="3162279"/>
          </a:xfrm>
          <a:prstGeom prst="rect">
            <a:avLst/>
          </a:prstGeom>
          <a:ln>
            <a:solidFill>
              <a:srgbClr val="003C7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7D46AB-89A5-8BED-80C8-7548B5772D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1237" y="4230312"/>
            <a:ext cx="2388460" cy="1621502"/>
          </a:xfrm>
          <a:prstGeom prst="rect">
            <a:avLst/>
          </a:prstGeom>
          <a:ln>
            <a:solidFill>
              <a:srgbClr val="003C72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61E9E5-DA61-A494-53B4-C3F221A9EF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1951" y="3583950"/>
            <a:ext cx="3474972" cy="2375469"/>
          </a:xfrm>
          <a:prstGeom prst="rect">
            <a:avLst/>
          </a:prstGeom>
          <a:ln>
            <a:solidFill>
              <a:srgbClr val="003C72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489FCD-97B4-3D81-8CF0-A013F1F4F2F0}"/>
              </a:ext>
            </a:extLst>
          </p:cNvPr>
          <p:cNvSpPr txBox="1"/>
          <p:nvPr/>
        </p:nvSpPr>
        <p:spPr>
          <a:xfrm>
            <a:off x="5883912" y="5992674"/>
            <a:ext cx="5170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See more: </a:t>
            </a:r>
            <a:r>
              <a:rPr lang="en-AU" sz="1400" dirty="0">
                <a:hlinkClick r:id="rId12"/>
              </a:rPr>
              <a:t>https://qutcds.shinyapps.io/AusEnHealth_Interactive/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11292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D56F1-C8F5-4663-BCFE-3F6AD3571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background of luminous blue">
            <a:extLst>
              <a:ext uri="{FF2B5EF4-FFF2-40B4-BE49-F238E27FC236}">
                <a16:creationId xmlns:a16="http://schemas.microsoft.com/office/drawing/2014/main" id="{F0198A99-4769-A4FD-F2BB-A164548EB4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274"/>
          <a:stretch/>
        </p:blipFill>
        <p:spPr>
          <a:xfrm>
            <a:off x="0" y="6533880"/>
            <a:ext cx="12192000" cy="324119"/>
          </a:xfrm>
          <a:prstGeom prst="rect">
            <a:avLst/>
          </a:prstGeom>
        </p:spPr>
      </p:pic>
      <p:pic>
        <p:nvPicPr>
          <p:cNvPr id="5" name="Picture 4" descr="Abstract background of luminous blue">
            <a:extLst>
              <a:ext uri="{FF2B5EF4-FFF2-40B4-BE49-F238E27FC236}">
                <a16:creationId xmlns:a16="http://schemas.microsoft.com/office/drawing/2014/main" id="{1FCD72AF-42EE-D29D-170B-5A33834DB2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5274"/>
          <a:stretch/>
        </p:blipFill>
        <p:spPr>
          <a:xfrm>
            <a:off x="0" y="0"/>
            <a:ext cx="12192000" cy="32411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E935B5-7236-D241-750C-88C04DB2BEE8}"/>
              </a:ext>
            </a:extLst>
          </p:cNvPr>
          <p:cNvCxnSpPr>
            <a:cxnSpLocks/>
          </p:cNvCxnSpPr>
          <p:nvPr/>
        </p:nvCxnSpPr>
        <p:spPr>
          <a:xfrm>
            <a:off x="0" y="6533882"/>
            <a:ext cx="12192000" cy="0"/>
          </a:xfrm>
          <a:prstGeom prst="line">
            <a:avLst/>
          </a:prstGeom>
          <a:ln w="12700">
            <a:solidFill>
              <a:srgbClr val="003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EF4EDA-0E33-6FC3-32BC-5EFD38805A16}"/>
              </a:ext>
            </a:extLst>
          </p:cNvPr>
          <p:cNvCxnSpPr>
            <a:cxnSpLocks/>
          </p:cNvCxnSpPr>
          <p:nvPr/>
        </p:nvCxnSpPr>
        <p:spPr>
          <a:xfrm>
            <a:off x="0" y="324118"/>
            <a:ext cx="12192000" cy="0"/>
          </a:xfrm>
          <a:prstGeom prst="line">
            <a:avLst/>
          </a:prstGeom>
          <a:ln w="12700">
            <a:solidFill>
              <a:srgbClr val="003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50946A9-B890-EF08-8798-9CFB474447E8}"/>
              </a:ext>
            </a:extLst>
          </p:cNvPr>
          <p:cNvSpPr/>
          <p:nvPr/>
        </p:nvSpPr>
        <p:spPr>
          <a:xfrm>
            <a:off x="11696008" y="6587894"/>
            <a:ext cx="407092" cy="216090"/>
          </a:xfrm>
          <a:prstGeom prst="rect">
            <a:avLst/>
          </a:prstGeom>
          <a:solidFill>
            <a:schemeClr val="bg1"/>
          </a:solidFill>
          <a:ln>
            <a:solidFill>
              <a:srgbClr val="003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2D6CD52-7867-2A31-F4BC-7AACDC0C9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6008" y="6587895"/>
            <a:ext cx="407092" cy="216090"/>
          </a:xfrm>
        </p:spPr>
        <p:txBody>
          <a:bodyPr/>
          <a:lstStyle/>
          <a:p>
            <a:pPr algn="ctr"/>
            <a:fld id="{75081AD5-4CCB-4B46-9D73-8894686AF06E}" type="slidenum">
              <a:rPr lang="en-AU" smtClean="0">
                <a:solidFill>
                  <a:srgbClr val="003C72"/>
                </a:solidFill>
              </a:rPr>
              <a:pPr algn="ctr"/>
              <a:t>5</a:t>
            </a:fld>
            <a:endParaRPr lang="en-AU" dirty="0">
              <a:solidFill>
                <a:srgbClr val="003C7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0BD5D0-3766-FA41-D9DC-09A5307515AA}"/>
              </a:ext>
            </a:extLst>
          </p:cNvPr>
          <p:cNvSpPr txBox="1"/>
          <p:nvPr/>
        </p:nvSpPr>
        <p:spPr>
          <a:xfrm>
            <a:off x="384315" y="844214"/>
            <a:ext cx="48196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u="sng" dirty="0"/>
              <a:t>Where You Come In</a:t>
            </a:r>
          </a:p>
          <a:p>
            <a:endParaRPr lang="en-AU" sz="1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/>
              <a:t>AusEnHealth is designed to help answer a wide range of environmental health questions.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/>
              <a:t>Today, we want to focus on how our </a:t>
            </a:r>
            <a:r>
              <a:rPr lang="en-AU" sz="1300" b="1" u="sng" dirty="0"/>
              <a:t>vulnerability indices</a:t>
            </a:r>
            <a:r>
              <a:rPr lang="en-AU" sz="1300" dirty="0"/>
              <a:t> and collected </a:t>
            </a:r>
            <a:r>
              <a:rPr lang="en-AU" sz="1300" b="1" u="sng" dirty="0"/>
              <a:t>mortality data</a:t>
            </a:r>
            <a:r>
              <a:rPr lang="en-AU" sz="1300" b="1" dirty="0"/>
              <a:t> </a:t>
            </a:r>
            <a:r>
              <a:rPr lang="en-AU" sz="1300" dirty="0"/>
              <a:t>can be used to support researchers and decision makers.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04B85-5BE8-EA4E-4178-91AAE8C18B3D}"/>
              </a:ext>
            </a:extLst>
          </p:cNvPr>
          <p:cNvSpPr txBox="1"/>
          <p:nvPr/>
        </p:nvSpPr>
        <p:spPr>
          <a:xfrm>
            <a:off x="384315" y="2874462"/>
            <a:ext cx="5088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u="sng" dirty="0"/>
              <a:t>Resources:</a:t>
            </a:r>
          </a:p>
          <a:p>
            <a:endParaRPr lang="en-AU" sz="1600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3CB35-6AFD-576D-54D8-324EDA2BDB69}"/>
              </a:ext>
            </a:extLst>
          </p:cNvPr>
          <p:cNvSpPr txBox="1"/>
          <p:nvPr/>
        </p:nvSpPr>
        <p:spPr>
          <a:xfrm>
            <a:off x="384316" y="3429000"/>
            <a:ext cx="4691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We’re providing national heat, cold, and air quality </a:t>
            </a:r>
            <a:r>
              <a:rPr lang="en-AU" sz="1600" b="1" dirty="0"/>
              <a:t>vulnerability indices</a:t>
            </a:r>
            <a:r>
              <a:rPr lang="en-AU" sz="16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4D7566-5C2A-55AF-F03A-5BC3B836280E}"/>
              </a:ext>
            </a:extLst>
          </p:cNvPr>
          <p:cNvSpPr txBox="1"/>
          <p:nvPr/>
        </p:nvSpPr>
        <p:spPr>
          <a:xfrm>
            <a:off x="6245937" y="3429000"/>
            <a:ext cx="50888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We’re providing </a:t>
            </a:r>
            <a:r>
              <a:rPr lang="en-AU" sz="1600" b="1" dirty="0"/>
              <a:t>mortality</a:t>
            </a:r>
            <a:r>
              <a:rPr lang="en-AU" sz="1600" dirty="0"/>
              <a:t> data; national averages from the Australian Institute of Health and Welfare.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BAAB11-23F3-6A57-C2F3-4A7AA10AC9F6}"/>
              </a:ext>
            </a:extLst>
          </p:cNvPr>
          <p:cNvSpPr/>
          <p:nvPr/>
        </p:nvSpPr>
        <p:spPr>
          <a:xfrm>
            <a:off x="305999" y="5774089"/>
            <a:ext cx="1671726" cy="584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Local Government Area Resolution</a:t>
            </a:r>
          </a:p>
          <a:p>
            <a:pPr algn="ctr"/>
            <a:r>
              <a:rPr lang="en-AU" sz="1200" dirty="0"/>
              <a:t>(ASGS2016)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85ED61D-940E-76C2-5D4C-243E549B03B2}"/>
              </a:ext>
            </a:extLst>
          </p:cNvPr>
          <p:cNvSpPr/>
          <p:nvPr/>
        </p:nvSpPr>
        <p:spPr>
          <a:xfrm>
            <a:off x="2045533" y="5781158"/>
            <a:ext cx="1671726" cy="5821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Month / Year / Week Temporal Resolution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348E167-44E0-5FD1-45B8-78776DA40749}"/>
              </a:ext>
            </a:extLst>
          </p:cNvPr>
          <p:cNvSpPr/>
          <p:nvPr/>
        </p:nvSpPr>
        <p:spPr>
          <a:xfrm>
            <a:off x="3785067" y="5781158"/>
            <a:ext cx="1671726" cy="5821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2011-2019</a:t>
            </a:r>
          </a:p>
          <a:p>
            <a:pPr algn="ctr"/>
            <a:r>
              <a:rPr lang="en-AU" sz="1200" dirty="0"/>
              <a:t>Temporal Extent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4BF98DC-D874-3EC6-F086-22E91AF54AF6}"/>
              </a:ext>
            </a:extLst>
          </p:cNvPr>
          <p:cNvSpPr/>
          <p:nvPr/>
        </p:nvSpPr>
        <p:spPr>
          <a:xfrm>
            <a:off x="6333337" y="5814135"/>
            <a:ext cx="1671725" cy="584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Local Government Area Resolution</a:t>
            </a:r>
          </a:p>
          <a:p>
            <a:pPr algn="ctr"/>
            <a:r>
              <a:rPr lang="en-AU" sz="1200" dirty="0"/>
              <a:t>(ASGS2016)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D702C5E-399A-EB05-34C6-C1D39939368B}"/>
              </a:ext>
            </a:extLst>
          </p:cNvPr>
          <p:cNvSpPr/>
          <p:nvPr/>
        </p:nvSpPr>
        <p:spPr>
          <a:xfrm>
            <a:off x="8140680" y="5816739"/>
            <a:ext cx="1671725" cy="5821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Single Time Point</a:t>
            </a:r>
          </a:p>
          <a:p>
            <a:pPr algn="ctr"/>
            <a:r>
              <a:rPr lang="en-AU" sz="1200" dirty="0"/>
              <a:t>(5yr Averages)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42B4923-DA8E-008F-C6FF-55DA85F76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74"/>
          <a:stretch/>
        </p:blipFill>
        <p:spPr>
          <a:xfrm>
            <a:off x="955308" y="4013775"/>
            <a:ext cx="3864390" cy="1633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564E5A2-27C3-4AC7-C7D4-0967F95C5C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30"/>
          <a:stretch/>
        </p:blipFill>
        <p:spPr>
          <a:xfrm>
            <a:off x="6096000" y="4000051"/>
            <a:ext cx="5723282" cy="1693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662581-A20E-8D67-57E6-7AE4E2D710D3}"/>
              </a:ext>
            </a:extLst>
          </p:cNvPr>
          <p:cNvSpPr txBox="1"/>
          <p:nvPr/>
        </p:nvSpPr>
        <p:spPr>
          <a:xfrm>
            <a:off x="6245937" y="670268"/>
            <a:ext cx="50888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We’re providing national LGA region boundaries (shape files) to help you with visualisations.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EC9C24C-66D1-085D-9521-4D54DBEF8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223" y="1255538"/>
            <a:ext cx="3012890" cy="1578827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8888BE6-391D-C712-C1C1-E1353A2B1A21}"/>
              </a:ext>
            </a:extLst>
          </p:cNvPr>
          <p:cNvSpPr/>
          <p:nvPr/>
        </p:nvSpPr>
        <p:spPr>
          <a:xfrm>
            <a:off x="9948023" y="5799342"/>
            <a:ext cx="1671725" cy="5821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Missing Data Entries</a:t>
            </a:r>
          </a:p>
        </p:txBody>
      </p:sp>
    </p:spTree>
    <p:extLst>
      <p:ext uri="{BB962C8B-B14F-4D97-AF65-F5344CB8AC3E}">
        <p14:creationId xmlns:p14="http://schemas.microsoft.com/office/powerpoint/2010/main" val="356215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  <p:bldP spid="16" grpId="0" animBg="1"/>
      <p:bldP spid="17" grpId="0" animBg="1"/>
      <p:bldP spid="18" grpId="0" animBg="1"/>
      <p:bldP spid="19" grpId="0" animBg="1"/>
      <p:bldP spid="21" grpId="0" animBg="1"/>
      <p:bldP spid="28" grpId="0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861BF-8289-BD7F-0C6E-4653B6D12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background of luminous blue">
            <a:extLst>
              <a:ext uri="{FF2B5EF4-FFF2-40B4-BE49-F238E27FC236}">
                <a16:creationId xmlns:a16="http://schemas.microsoft.com/office/drawing/2014/main" id="{A061FCAC-734B-04AB-87A0-96D33BBDC1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274"/>
          <a:stretch/>
        </p:blipFill>
        <p:spPr>
          <a:xfrm>
            <a:off x="0" y="6533880"/>
            <a:ext cx="12192000" cy="324119"/>
          </a:xfrm>
          <a:prstGeom prst="rect">
            <a:avLst/>
          </a:prstGeom>
        </p:spPr>
      </p:pic>
      <p:pic>
        <p:nvPicPr>
          <p:cNvPr id="5" name="Picture 4" descr="Abstract background of luminous blue">
            <a:extLst>
              <a:ext uri="{FF2B5EF4-FFF2-40B4-BE49-F238E27FC236}">
                <a16:creationId xmlns:a16="http://schemas.microsoft.com/office/drawing/2014/main" id="{2AACA769-291D-6E91-1F2C-4823AA58AE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5274"/>
          <a:stretch/>
        </p:blipFill>
        <p:spPr>
          <a:xfrm>
            <a:off x="0" y="0"/>
            <a:ext cx="12192000" cy="32411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DDAC59-C226-6A80-460C-DA14B725C363}"/>
              </a:ext>
            </a:extLst>
          </p:cNvPr>
          <p:cNvCxnSpPr>
            <a:cxnSpLocks/>
          </p:cNvCxnSpPr>
          <p:nvPr/>
        </p:nvCxnSpPr>
        <p:spPr>
          <a:xfrm>
            <a:off x="0" y="6533882"/>
            <a:ext cx="12192000" cy="0"/>
          </a:xfrm>
          <a:prstGeom prst="line">
            <a:avLst/>
          </a:prstGeom>
          <a:ln w="12700">
            <a:solidFill>
              <a:srgbClr val="003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21FF53-7110-D7EB-5FCF-5EBC61F4ECA1}"/>
              </a:ext>
            </a:extLst>
          </p:cNvPr>
          <p:cNvCxnSpPr>
            <a:cxnSpLocks/>
          </p:cNvCxnSpPr>
          <p:nvPr/>
        </p:nvCxnSpPr>
        <p:spPr>
          <a:xfrm>
            <a:off x="0" y="324118"/>
            <a:ext cx="12192000" cy="0"/>
          </a:xfrm>
          <a:prstGeom prst="line">
            <a:avLst/>
          </a:prstGeom>
          <a:ln w="12700">
            <a:solidFill>
              <a:srgbClr val="003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4A95AB-84B2-E075-4078-5914ABC3D15A}"/>
              </a:ext>
            </a:extLst>
          </p:cNvPr>
          <p:cNvSpPr/>
          <p:nvPr/>
        </p:nvSpPr>
        <p:spPr>
          <a:xfrm>
            <a:off x="11696008" y="6587894"/>
            <a:ext cx="407092" cy="216090"/>
          </a:xfrm>
          <a:prstGeom prst="rect">
            <a:avLst/>
          </a:prstGeom>
          <a:solidFill>
            <a:schemeClr val="bg1"/>
          </a:solidFill>
          <a:ln>
            <a:solidFill>
              <a:srgbClr val="003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13EDD5E-1530-7C4E-A7DD-AFA2E02E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6008" y="6587895"/>
            <a:ext cx="407092" cy="216090"/>
          </a:xfrm>
        </p:spPr>
        <p:txBody>
          <a:bodyPr/>
          <a:lstStyle/>
          <a:p>
            <a:pPr algn="ctr"/>
            <a:fld id="{75081AD5-4CCB-4B46-9D73-8894686AF06E}" type="slidenum">
              <a:rPr lang="en-AU" smtClean="0">
                <a:solidFill>
                  <a:srgbClr val="003C72"/>
                </a:solidFill>
              </a:rPr>
              <a:pPr algn="ctr"/>
              <a:t>6</a:t>
            </a:fld>
            <a:endParaRPr lang="en-AU" dirty="0">
              <a:solidFill>
                <a:srgbClr val="003C7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A55364-96F1-382B-5E3F-F8AD65D6D4BC}"/>
              </a:ext>
            </a:extLst>
          </p:cNvPr>
          <p:cNvSpPr txBox="1"/>
          <p:nvPr/>
        </p:nvSpPr>
        <p:spPr>
          <a:xfrm>
            <a:off x="471393" y="982174"/>
            <a:ext cx="65143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u="sng" dirty="0"/>
              <a:t>Bayes on the Beach - Potential Directions</a:t>
            </a:r>
          </a:p>
          <a:p>
            <a:endParaRPr lang="en-AU" sz="1600" b="1" u="sng" dirty="0"/>
          </a:p>
          <a:p>
            <a:endParaRPr lang="en-AU" sz="1600" b="1" u="sng" dirty="0"/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Which areas are most at risk?</a:t>
            </a:r>
          </a:p>
          <a:p>
            <a:pPr marL="457200" indent="-457200">
              <a:buFont typeface="+mj-lt"/>
              <a:buAutoNum type="arabicPeriod"/>
            </a:pPr>
            <a:endParaRPr lang="en-AU" sz="2000" dirty="0"/>
          </a:p>
          <a:p>
            <a:pPr marL="457200" indent="-457200">
              <a:buFont typeface="+mj-lt"/>
              <a:buAutoNum type="arabicPeriod"/>
            </a:pPr>
            <a:endParaRPr lang="en-AU" sz="2000" dirty="0"/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Can we use vulnerability indices to make predictions about mortality?</a:t>
            </a:r>
          </a:p>
          <a:p>
            <a:pPr marL="457200" indent="-457200">
              <a:buFont typeface="+mj-lt"/>
              <a:buAutoNum type="arabicPeriod"/>
            </a:pPr>
            <a:endParaRPr lang="en-AU" sz="2000" dirty="0"/>
          </a:p>
          <a:p>
            <a:pPr marL="457200" indent="-457200">
              <a:buFont typeface="+mj-lt"/>
              <a:buAutoNum type="arabicPeriod"/>
            </a:pPr>
            <a:endParaRPr lang="en-AU" sz="2000" dirty="0"/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What (if any) are the spatial/temporal patterns in the data?</a:t>
            </a:r>
          </a:p>
          <a:p>
            <a:pPr marL="457200" indent="-457200">
              <a:buFont typeface="+mj-lt"/>
              <a:buAutoNum type="arabicPeriod"/>
            </a:pPr>
            <a:endParaRPr lang="en-AU" sz="2000" dirty="0"/>
          </a:p>
          <a:p>
            <a:pPr marL="457200" indent="-457200">
              <a:buFont typeface="+mj-lt"/>
              <a:buAutoNum type="arabicPeriod"/>
            </a:pPr>
            <a:endParaRPr lang="en-AU" sz="2000" dirty="0"/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Which areas look like other areas, e.g., are there clusters?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1B3166-8FB3-10AA-33FF-DF5EBF5BE3A9}"/>
              </a:ext>
            </a:extLst>
          </p:cNvPr>
          <p:cNvSpPr txBox="1"/>
          <p:nvPr/>
        </p:nvSpPr>
        <p:spPr>
          <a:xfrm>
            <a:off x="7344389" y="2194229"/>
            <a:ext cx="4351619" cy="28931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AU" sz="1300" dirty="0"/>
              <a:t>Data, sample code and these slides can be found at AusEnHealth’s QUT Centre for Data Science GitHub page: </a:t>
            </a:r>
            <a:r>
              <a:rPr lang="en-AU" sz="1300" dirty="0">
                <a:hlinkClick r:id="rId4"/>
              </a:rPr>
              <a:t>https://github.com/QUTCDS/AusEnHealth/</a:t>
            </a:r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r>
              <a:rPr lang="en-AU" sz="1300" dirty="0"/>
              <a:t>Or alternatively, use this QR code:</a:t>
            </a:r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endParaRPr lang="en-AU" sz="1300" dirty="0"/>
          </a:p>
          <a:p>
            <a:r>
              <a:rPr lang="en-AU" sz="1300" dirty="0"/>
              <a:t>Or alternatively again, ask around to find a physical copy of the data on a USB drive.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A4509E-423A-7A32-229A-E604467AB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171" y="3063110"/>
            <a:ext cx="1290918" cy="129091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58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611</Words>
  <Application>Microsoft Office PowerPoint</Application>
  <PresentationFormat>Widescreen</PresentationFormat>
  <Paragraphs>103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Aiden Price</dc:creator>
  <cp:lastModifiedBy>Aiden Price</cp:lastModifiedBy>
  <cp:revision>1</cp:revision>
  <dcterms:created xsi:type="dcterms:W3CDTF">2024-02-04T09:42:59Z</dcterms:created>
  <dcterms:modified xsi:type="dcterms:W3CDTF">2024-02-04T11:16:30Z</dcterms:modified>
</cp:coreProperties>
</file>